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1" r:id="rId5"/>
    <p:sldId id="263" r:id="rId6"/>
    <p:sldId id="264" r:id="rId7"/>
    <p:sldId id="265" r:id="rId8"/>
    <p:sldId id="282" r:id="rId9"/>
    <p:sldId id="283" r:id="rId10"/>
    <p:sldId id="284" r:id="rId11"/>
    <p:sldId id="285" r:id="rId12"/>
    <p:sldId id="266" r:id="rId13"/>
    <p:sldId id="286" r:id="rId14"/>
    <p:sldId id="287" r:id="rId15"/>
    <p:sldId id="288" r:id="rId16"/>
    <p:sldId id="289" r:id="rId17"/>
    <p:sldId id="290" r:id="rId18"/>
    <p:sldId id="267" r:id="rId19"/>
    <p:sldId id="291" r:id="rId20"/>
    <p:sldId id="292" r:id="rId21"/>
    <p:sldId id="293" r:id="rId22"/>
    <p:sldId id="294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3E8"/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63" autoAdjust="0"/>
    <p:restoredTop sz="97959" autoAdjust="0"/>
  </p:normalViewPr>
  <p:slideViewPr>
    <p:cSldViewPr snapToGrid="0">
      <p:cViewPr varScale="1">
        <p:scale>
          <a:sx n="67" d="100"/>
          <a:sy n="67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5000" b="1" kern="1200" spc="100" baseline="0" dirty="0" smtClean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零基础学交互设计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xmlns="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xmlns="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xmlns="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xmlns="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xmlns="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xmlns="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xmlns="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xmlns="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xmlns="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pPr/>
              <a:t>2020/3/2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在移动端界面设计中，由于有限的屏幕空间难以承载大量的信息内容，通过动效的形式，可以在界面中通过折叠、翻转、缩放等形式拓展附加内容的界面空间，以渐进展示的方式来减轻用户的认知负担。</a:t>
            </a:r>
            <a:endParaRPr lang="en-US" altLang="zh-CN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空间扩展</a:t>
            </a:r>
            <a:endParaRPr lang="zh-CN" altLang="en-US" sz="2400" dirty="0"/>
          </a:p>
        </p:txBody>
      </p:sp>
      <p:pic>
        <p:nvPicPr>
          <p:cNvPr id="11268" name="Picture 4" descr="snap145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6" y="3114675"/>
            <a:ext cx="1615746" cy="2905737"/>
          </a:xfrm>
          <a:prstGeom prst="rect">
            <a:avLst/>
          </a:prstGeom>
          <a:noFill/>
        </p:spPr>
      </p:pic>
      <p:pic>
        <p:nvPicPr>
          <p:cNvPr id="11267" name="Picture 3" descr="snap1456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0325" y="3109913"/>
            <a:ext cx="1628776" cy="2905736"/>
          </a:xfrm>
          <a:prstGeom prst="rect">
            <a:avLst/>
          </a:prstGeom>
          <a:noFill/>
        </p:spPr>
      </p:pic>
      <p:pic>
        <p:nvPicPr>
          <p:cNvPr id="11266" name="Picture 2" descr="snap145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6262" y="3119439"/>
            <a:ext cx="1628776" cy="2905736"/>
          </a:xfrm>
          <a:prstGeom prst="rect">
            <a:avLst/>
          </a:prstGeom>
          <a:noFill/>
        </p:spPr>
      </p:pic>
      <p:pic>
        <p:nvPicPr>
          <p:cNvPr id="11265" name="Picture 1" descr="snap1456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86486" y="3114675"/>
            <a:ext cx="1628776" cy="2905736"/>
          </a:xfrm>
          <a:prstGeom prst="rect">
            <a:avLst/>
          </a:prstGeo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4248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637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849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893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关注聚焦是指在界面中通过元素的动作变化，提醒用户关注界面中特定的信息内容。这种提醒方式不仅可以降低视觉元素的干扰，使界面更加清爽简洁，还能够在用户使用过程中，轻盈自然地吸引用户的注意力。</a:t>
            </a:r>
            <a:endParaRPr lang="en-US" altLang="zh-CN" sz="2400" dirty="0" smtClean="0"/>
          </a:p>
        </p:txBody>
      </p:sp>
      <p:sp>
        <p:nvSpPr>
          <p:cNvPr id="12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关注聚焦</a:t>
            </a:r>
            <a:endParaRPr lang="zh-CN" altLang="en-US" sz="2400" dirty="0"/>
          </a:p>
        </p:txBody>
      </p:sp>
      <p:pic>
        <p:nvPicPr>
          <p:cNvPr id="10242" name="Picture 2" descr="snap61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" y="3257549"/>
            <a:ext cx="2586038" cy="1422321"/>
          </a:xfrm>
          <a:prstGeom prst="rect">
            <a:avLst/>
          </a:prstGeom>
          <a:noFill/>
        </p:spPr>
      </p:pic>
      <p:pic>
        <p:nvPicPr>
          <p:cNvPr id="10241" name="Picture 1" descr="snap61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4700" y="3271837"/>
            <a:ext cx="2586038" cy="1422321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45" name="Picture 5" descr="snap61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0" y="3286124"/>
            <a:ext cx="2586038" cy="142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46" name="AutoShape 6"/>
          <p:cNvCxnSpPr>
            <a:cxnSpLocks noChangeShapeType="1"/>
          </p:cNvCxnSpPr>
          <p:nvPr/>
        </p:nvCxnSpPr>
        <p:spPr bwMode="auto">
          <a:xfrm>
            <a:off x="2466975" y="3971925"/>
            <a:ext cx="2647950" cy="1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22" name="AutoShape 6"/>
          <p:cNvCxnSpPr>
            <a:cxnSpLocks noChangeShapeType="1"/>
          </p:cNvCxnSpPr>
          <p:nvPr/>
        </p:nvCxnSpPr>
        <p:spPr bwMode="auto">
          <a:xfrm>
            <a:off x="5238750" y="3971925"/>
            <a:ext cx="2490788" cy="1588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xmlns="" val="1634971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界面中的内容元素按照一定的秩序规律逐级呈现，引导用户视觉焦点走向，帮助用户更好地感知页面布局、层级结构和重点内容，同时也能够让界面的操作流程更加丰富流畅，增添了界面的表现活力。</a:t>
            </a:r>
            <a:endParaRPr lang="en-US" altLang="zh-CN" sz="2400" dirty="0" smtClean="0"/>
          </a:p>
        </p:txBody>
      </p:sp>
      <p:sp>
        <p:nvSpPr>
          <p:cNvPr id="9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内容呈现</a:t>
            </a:r>
            <a:endParaRPr lang="zh-CN" altLang="en-US" sz="2400" dirty="0"/>
          </a:p>
        </p:txBody>
      </p:sp>
      <p:pic>
        <p:nvPicPr>
          <p:cNvPr id="9221" name="Picture 5" descr="snap82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099" y="3157538"/>
            <a:ext cx="1418967" cy="2524123"/>
          </a:xfrm>
          <a:prstGeom prst="rect">
            <a:avLst/>
          </a:prstGeom>
          <a:noFill/>
        </p:spPr>
      </p:pic>
      <p:pic>
        <p:nvPicPr>
          <p:cNvPr id="9220" name="Picture 4" descr="snap82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4575" y="3162300"/>
            <a:ext cx="1459898" cy="2524123"/>
          </a:xfrm>
          <a:prstGeom prst="rect">
            <a:avLst/>
          </a:prstGeom>
          <a:noFill/>
        </p:spPr>
      </p:pic>
      <p:pic>
        <p:nvPicPr>
          <p:cNvPr id="9219" name="Picture 3" descr="snap82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1912" y="3167063"/>
            <a:ext cx="1418967" cy="2524123"/>
          </a:xfrm>
          <a:prstGeom prst="rect">
            <a:avLst/>
          </a:prstGeom>
          <a:noFill/>
        </p:spPr>
      </p:pic>
      <p:pic>
        <p:nvPicPr>
          <p:cNvPr id="9218" name="Picture 2" descr="snap82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72101" y="3171826"/>
            <a:ext cx="1432611" cy="2524124"/>
          </a:xfrm>
          <a:prstGeom prst="rect">
            <a:avLst/>
          </a:prstGeom>
          <a:noFill/>
        </p:spPr>
      </p:pic>
      <p:pic>
        <p:nvPicPr>
          <p:cNvPr id="9217" name="Picture 1" descr="snap823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0858" y="3162302"/>
            <a:ext cx="1432611" cy="2524124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528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704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881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051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无论在界面中进行点击、长按、拖拽、滑动等交互操作，都应该得到系统的即时反馈，将其以视觉动效的方式呈现，帮助用户了解当前系统对用户交互操作过程的响应情况，为用户带来安全感。</a:t>
            </a:r>
            <a:endParaRPr lang="en-US" altLang="zh-CN" sz="2400" dirty="0" smtClean="0"/>
          </a:p>
        </p:txBody>
      </p:sp>
      <p:sp>
        <p:nvSpPr>
          <p:cNvPr id="11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操作反馈</a:t>
            </a:r>
            <a:endParaRPr lang="zh-CN" altLang="en-US" sz="2400" dirty="0"/>
          </a:p>
        </p:txBody>
      </p:sp>
      <p:pic>
        <p:nvPicPr>
          <p:cNvPr id="8196" name="Picture 4" descr="snap85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2" y="3114675"/>
            <a:ext cx="1514475" cy="2728459"/>
          </a:xfrm>
          <a:prstGeom prst="rect">
            <a:avLst/>
          </a:prstGeom>
          <a:noFill/>
        </p:spPr>
      </p:pic>
      <p:pic>
        <p:nvPicPr>
          <p:cNvPr id="8195" name="Picture 3" descr="snap85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8924" y="3119438"/>
            <a:ext cx="1514475" cy="2728459"/>
          </a:xfrm>
          <a:prstGeom prst="rect">
            <a:avLst/>
          </a:prstGeom>
          <a:noFill/>
        </p:spPr>
      </p:pic>
      <p:pic>
        <p:nvPicPr>
          <p:cNvPr id="8194" name="Picture 2" descr="snap0464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43461" y="3095625"/>
            <a:ext cx="1514475" cy="2728459"/>
          </a:xfrm>
          <a:prstGeom prst="rect">
            <a:avLst/>
          </a:prstGeom>
          <a:noFill/>
        </p:spPr>
      </p:pic>
      <p:pic>
        <p:nvPicPr>
          <p:cNvPr id="8193" name="Picture 1" descr="snap0464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2238" y="3100388"/>
            <a:ext cx="1514475" cy="2728459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4324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648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864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489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4" y="1469859"/>
            <a:ext cx="382904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我们平时在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中看到的动效其实都是由一些最基础的动效组合而成的，这些基础动效包括：移动、旋转和缩放。在动效制作软件中，通常我们只需要设置对象的起点和终点，并在软件中设置想要实现的动效，便会根据我们的这些设置去渲染出整个动画过程。</a:t>
            </a:r>
            <a:endParaRPr lang="zh-CN" altLang="en-US" sz="2400" dirty="0" smtClean="0"/>
          </a:p>
        </p:txBody>
      </p:sp>
      <p:sp>
        <p:nvSpPr>
          <p:cNvPr id="12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基础动效类型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基础动效</a:t>
            </a:r>
            <a:endParaRPr lang="zh-CN" altLang="en-US" sz="24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2317847-050B-42B3-9821-D5BE6CB71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2180" y="1557337"/>
            <a:ext cx="4281296" cy="440055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5479035" y="2328458"/>
            <a:ext cx="2179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移动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5479035" y="3485745"/>
            <a:ext cx="2179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旋转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5479035" y="4671607"/>
            <a:ext cx="2179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3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缩放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743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属性变化也可以理解为是一种基础动效，例如可以通过改变元素的透明度来实现元素淡入</a:t>
            </a:r>
            <a:r>
              <a:rPr lang="en-US" sz="2400" dirty="0" smtClean="0"/>
              <a:t>/</a:t>
            </a:r>
            <a:r>
              <a:rPr lang="zh-CN" altLang="en-US" sz="2400" dirty="0" smtClean="0"/>
              <a:t>淡出的动画效果等。同时我们还可以通过改变元素的大小、颜色、位置等几乎所有属性来体现动画效果。</a:t>
            </a:r>
            <a:endParaRPr lang="zh-CN" altLang="en-US" sz="2400" dirty="0" smtClean="0"/>
          </a:p>
        </p:txBody>
      </p:sp>
      <p:sp>
        <p:nvSpPr>
          <p:cNvPr id="10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基础动效类型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属性变化</a:t>
            </a:r>
            <a:endParaRPr lang="zh-CN" altLang="en-US" sz="2400" dirty="0"/>
          </a:p>
        </p:txBody>
      </p:sp>
      <p:pic>
        <p:nvPicPr>
          <p:cNvPr id="6148" name="Picture 4" descr="snap102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7263" y="3186112"/>
            <a:ext cx="1723072" cy="2378868"/>
          </a:xfrm>
          <a:prstGeom prst="rect">
            <a:avLst/>
          </a:prstGeom>
          <a:noFill/>
        </p:spPr>
      </p:pic>
      <p:pic>
        <p:nvPicPr>
          <p:cNvPr id="2" name="Picture 3" descr="snap102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1788" y="3190875"/>
            <a:ext cx="1684496" cy="2378868"/>
          </a:xfrm>
          <a:prstGeom prst="rect">
            <a:avLst/>
          </a:prstGeom>
          <a:noFill/>
        </p:spPr>
      </p:pic>
      <p:pic>
        <p:nvPicPr>
          <p:cNvPr id="3" name="Picture 2" descr="snap102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3450" y="3195637"/>
            <a:ext cx="1684496" cy="2378868"/>
          </a:xfrm>
          <a:prstGeom prst="rect">
            <a:avLst/>
          </a:prstGeom>
          <a:noFill/>
        </p:spPr>
      </p:pic>
      <p:pic>
        <p:nvPicPr>
          <p:cNvPr id="6145" name="Picture 1" descr="snap102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00826" y="3214687"/>
            <a:ext cx="1671637" cy="2378868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528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04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5398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自然界中大部分物体的运动都不是线性的，而是按照物理规律呈曲线性运动的。通俗点来说，就是物体运动的响应变化与执行运动的物体本身质量有关。例如，当我们打开抽屉时，首先会让它加速，然后慢下来。当某个东西往下落时，首先是越落越快，撞到地上后回弹，最终才又碰触地板。</a:t>
            </a:r>
            <a:endParaRPr lang="zh-CN" altLang="en-US" sz="2400" dirty="0" smtClean="0"/>
          </a:p>
        </p:txBody>
      </p:sp>
      <p:sp>
        <p:nvSpPr>
          <p:cNvPr id="11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基础动效类型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运动节奏</a:t>
            </a:r>
            <a:endParaRPr lang="zh-CN" altLang="en-US" sz="2400" dirty="0"/>
          </a:p>
        </p:txBody>
      </p:sp>
      <p:pic>
        <p:nvPicPr>
          <p:cNvPr id="5125" name="Picture 5" descr="snap86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8737" y="3886200"/>
            <a:ext cx="1257300" cy="2167346"/>
          </a:xfrm>
          <a:prstGeom prst="rect">
            <a:avLst/>
          </a:prstGeom>
          <a:noFill/>
        </p:spPr>
      </p:pic>
      <p:pic>
        <p:nvPicPr>
          <p:cNvPr id="5124" name="Picture 4" descr="snap86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762" y="3881438"/>
            <a:ext cx="1257300" cy="2167346"/>
          </a:xfrm>
          <a:prstGeom prst="rect">
            <a:avLst/>
          </a:prstGeom>
          <a:noFill/>
        </p:spPr>
      </p:pic>
      <p:pic>
        <p:nvPicPr>
          <p:cNvPr id="5123" name="Picture 3" descr="snap86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9075" y="3890962"/>
            <a:ext cx="1257300" cy="2167346"/>
          </a:xfrm>
          <a:prstGeom prst="rect">
            <a:avLst/>
          </a:prstGeom>
          <a:noFill/>
        </p:spPr>
      </p:pic>
      <p:pic>
        <p:nvPicPr>
          <p:cNvPr id="5122" name="Picture 2" descr="snap86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100" y="3886200"/>
            <a:ext cx="1257300" cy="2167346"/>
          </a:xfrm>
          <a:prstGeom prst="rect">
            <a:avLst/>
          </a:prstGeom>
          <a:noFill/>
        </p:spPr>
      </p:pic>
      <p:pic>
        <p:nvPicPr>
          <p:cNvPr id="5121" name="Picture 1" descr="snap86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24" y="3895725"/>
            <a:ext cx="1257300" cy="2167346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517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689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862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5771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752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562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50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938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在大多数场景中，我们需要同时使用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种以上的基础动效，将它们有效地组合在一起，以达到更好的动态效果。另外我们仍然需要让交互动效遵循普遍的物理规律，这样才能使所制作的动效更容易被用户接受。</a:t>
            </a:r>
            <a:endParaRPr lang="zh-CN" altLang="en-US" sz="2400" dirty="0" smtClean="0"/>
          </a:p>
        </p:txBody>
      </p:sp>
      <p:sp>
        <p:nvSpPr>
          <p:cNvPr id="21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基础动效类型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基础动效组合应用</a:t>
            </a:r>
            <a:endParaRPr lang="zh-CN" altLang="en-US" sz="2400" dirty="0"/>
          </a:p>
        </p:txBody>
      </p:sp>
      <p:pic>
        <p:nvPicPr>
          <p:cNvPr id="4101" name="Picture 5" descr="snap145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4412" y="3186113"/>
            <a:ext cx="1358660" cy="2251494"/>
          </a:xfrm>
          <a:prstGeom prst="rect">
            <a:avLst/>
          </a:prstGeom>
          <a:noFill/>
        </p:spPr>
      </p:pic>
      <p:pic>
        <p:nvPicPr>
          <p:cNvPr id="4100" name="Picture 4" descr="snap145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186113"/>
            <a:ext cx="1332781" cy="2251494"/>
          </a:xfrm>
          <a:prstGeom prst="rect">
            <a:avLst/>
          </a:prstGeom>
          <a:noFill/>
        </p:spPr>
      </p:pic>
      <p:pic>
        <p:nvPicPr>
          <p:cNvPr id="4099" name="Picture 3" descr="snap145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1925" y="3186113"/>
            <a:ext cx="1358660" cy="2303252"/>
          </a:xfrm>
          <a:prstGeom prst="rect">
            <a:avLst/>
          </a:prstGeom>
          <a:noFill/>
        </p:spPr>
      </p:pic>
      <p:pic>
        <p:nvPicPr>
          <p:cNvPr id="4098" name="Picture 2" descr="snap145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57825" y="3181350"/>
            <a:ext cx="1358660" cy="2303252"/>
          </a:xfrm>
          <a:prstGeom prst="rect">
            <a:avLst/>
          </a:prstGeom>
          <a:noFill/>
        </p:spPr>
      </p:pic>
      <p:pic>
        <p:nvPicPr>
          <p:cNvPr id="4097" name="Picture 1" descr="snap1457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9" y="3190874"/>
            <a:ext cx="1371600" cy="2303253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65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501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670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840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068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本</a:t>
            </a:r>
            <a:r>
              <a:rPr lang="zh-CN" altLang="en-US" sz="2400" dirty="0" smtClean="0"/>
              <a:t>节将带领读者制作一个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应用的启动界面动效，在该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应用的启动界面中主要是以该品牌的</a:t>
            </a:r>
            <a:r>
              <a:rPr lang="en-US" sz="2400" dirty="0" smtClean="0"/>
              <a:t>Logo</a:t>
            </a:r>
            <a:r>
              <a:rPr lang="zh-CN" altLang="en-US" sz="2400" dirty="0" smtClean="0"/>
              <a:t>动效表现为主，主要是通过为</a:t>
            </a:r>
            <a:r>
              <a:rPr lang="en-US" sz="2400" dirty="0" smtClean="0"/>
              <a:t>Logo</a:t>
            </a:r>
            <a:r>
              <a:rPr lang="zh-CN" altLang="en-US" sz="2400" dirty="0" smtClean="0"/>
              <a:t>图形添加</a:t>
            </a:r>
            <a:r>
              <a:rPr lang="en-US" sz="2400" dirty="0" smtClean="0"/>
              <a:t>CC Radial Fast Blur</a:t>
            </a:r>
            <a:r>
              <a:rPr lang="zh-CN" altLang="en-US" sz="2400" dirty="0" smtClean="0"/>
              <a:t>效果，并对该效果的相关属性进行设置，从而实现动感模糊的</a:t>
            </a:r>
            <a:r>
              <a:rPr lang="en-US" sz="2400" dirty="0" smtClean="0"/>
              <a:t>Logo</a:t>
            </a:r>
            <a:r>
              <a:rPr lang="zh-CN" altLang="en-US" sz="2400" dirty="0" smtClean="0"/>
              <a:t>动效表现。</a:t>
            </a:r>
            <a:endParaRPr lang="zh-CN" altLang="en-US" sz="2400" dirty="0" smtClean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基础动效类型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281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制作</a:t>
            </a:r>
            <a:r>
              <a:rPr lang="en-US" sz="2400" dirty="0" smtClean="0"/>
              <a:t>APP</a:t>
            </a:r>
            <a:r>
              <a:rPr lang="zh-CN" altLang="en-US" sz="2400" dirty="0" smtClean="0"/>
              <a:t>启动界面动效</a:t>
            </a:r>
            <a:endParaRPr lang="zh-CN" altLang="en-US" sz="2400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785814" y="5718130"/>
            <a:ext cx="3214687" cy="46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源文件：源文件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</a:t>
            </a:r>
            <a:r>
              <a:rPr lang="en-US" sz="1050" dirty="0" smtClean="0"/>
              <a:t>2-3-5.aep</a:t>
            </a:r>
            <a:endParaRPr lang="en-US" sz="1050" dirty="0" smtClean="0"/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视　频：视频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</a:t>
            </a:r>
            <a:r>
              <a:rPr lang="en-US" sz="1050" dirty="0" smtClean="0"/>
              <a:t>2-3-5.mp4</a:t>
            </a:r>
            <a:endParaRPr lang="en-US" altLang="zh-CN" sz="1050" dirty="0" smtClean="0"/>
          </a:p>
        </p:txBody>
      </p:sp>
      <p:pic>
        <p:nvPicPr>
          <p:cNvPr id="3077" name="Picture 5" descr="snap74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3411386"/>
            <a:ext cx="1302051" cy="2294090"/>
          </a:xfrm>
          <a:prstGeom prst="rect">
            <a:avLst/>
          </a:prstGeom>
          <a:noFill/>
        </p:spPr>
      </p:pic>
      <p:pic>
        <p:nvPicPr>
          <p:cNvPr id="3076" name="Picture 4" descr="snap74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1713" y="3416149"/>
            <a:ext cx="1289650" cy="2294089"/>
          </a:xfrm>
          <a:prstGeom prst="rect">
            <a:avLst/>
          </a:prstGeom>
          <a:noFill/>
        </p:spPr>
      </p:pic>
      <p:pic>
        <p:nvPicPr>
          <p:cNvPr id="3075" name="Picture 3" descr="snap74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6175" y="3420912"/>
            <a:ext cx="1289650" cy="2294089"/>
          </a:xfrm>
          <a:prstGeom prst="rect">
            <a:avLst/>
          </a:prstGeom>
          <a:noFill/>
        </p:spPr>
      </p:pic>
      <p:pic>
        <p:nvPicPr>
          <p:cNvPr id="3074" name="Picture 2" descr="snap74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6352" y="3425674"/>
            <a:ext cx="1289650" cy="2294089"/>
          </a:xfrm>
          <a:prstGeom prst="rect">
            <a:avLst/>
          </a:prstGeom>
          <a:noFill/>
        </p:spPr>
      </p:pic>
      <p:pic>
        <p:nvPicPr>
          <p:cNvPr id="3073" name="Picture 1" descr="snap749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6523" y="3416150"/>
            <a:ext cx="1314451" cy="2294089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528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704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881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01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从用户角度来说，交互设计本质上是一种如何让产品易用、有效且让人愉悦的技术，它致力于了解目标用户和他们的期望，了解用户在与产品交互时彼此的行为，了解“人”本身的心理和行为特点，同时，还包括了解各种有效的交互方式，并对它们进行增强和扩充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</p:txBody>
      </p:sp>
      <p:sp>
        <p:nvSpPr>
          <p:cNvPr id="19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UI</a:t>
            </a:r>
            <a:r>
              <a:rPr lang="zh-CN" altLang="en-US" sz="2800" dirty="0" smtClean="0"/>
              <a:t>界面的交互设计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用户青睐的交互设计模式</a:t>
            </a:r>
            <a:endParaRPr lang="zh-CN" altLang="en-US" sz="2400" dirty="0"/>
          </a:p>
        </p:txBody>
      </p:sp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2757486" y="4810124"/>
            <a:ext cx="1662113" cy="1662113"/>
            <a:chOff x="3945" y="5850"/>
            <a:chExt cx="2145" cy="2145"/>
          </a:xfrm>
        </p:grpSpPr>
        <p:sp>
          <p:nvSpPr>
            <p:cNvPr id="2050" name="Oval 2"/>
            <p:cNvSpPr>
              <a:spLocks noChangeArrowheads="1"/>
            </p:cNvSpPr>
            <p:nvPr/>
          </p:nvSpPr>
          <p:spPr bwMode="auto">
            <a:xfrm>
              <a:off x="3945" y="5850"/>
              <a:ext cx="2145" cy="2145"/>
            </a:xfrm>
            <a:prstGeom prst="ellipse">
              <a:avLst/>
            </a:prstGeom>
            <a:solidFill>
              <a:srgbClr val="F796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Text Box 3"/>
            <p:cNvSpPr txBox="1">
              <a:spLocks noChangeArrowheads="1"/>
            </p:cNvSpPr>
            <p:nvPr/>
          </p:nvSpPr>
          <p:spPr bwMode="auto">
            <a:xfrm>
              <a:off x="3945" y="6477"/>
              <a:ext cx="2145" cy="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层次性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布局、模块、交互</a:t>
              </a:r>
              <a:endPara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4467221" y="4810124"/>
            <a:ext cx="1662113" cy="1662113"/>
            <a:chOff x="5805" y="5850"/>
            <a:chExt cx="2145" cy="2145"/>
          </a:xfrm>
        </p:grpSpPr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5805" y="5850"/>
              <a:ext cx="2145" cy="2145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5805" y="6477"/>
              <a:ext cx="2145" cy="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交互感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动效、智能、高效</a:t>
              </a:r>
              <a:endPara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3619500" y="3362081"/>
            <a:ext cx="1673736" cy="1662113"/>
            <a:chOff x="4845" y="4540"/>
            <a:chExt cx="2160" cy="2145"/>
          </a:xfrm>
        </p:grpSpPr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4860" y="4540"/>
              <a:ext cx="2145" cy="2145"/>
            </a:xfrm>
            <a:prstGeom prst="ellipse">
              <a:avLst/>
            </a:prstGeom>
            <a:solidFill>
              <a:srgbClr val="00B050">
                <a:alpha val="89999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4845" y="5052"/>
              <a:ext cx="2145" cy="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内容导向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简洁、清晰、优质</a:t>
              </a:r>
              <a:endPara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8654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339EABC-2B37-45BF-AE8D-AF83D905A93F}"/>
              </a:ext>
            </a:extLst>
          </p:cNvPr>
          <p:cNvSpPr txBox="1"/>
          <p:nvPr/>
        </p:nvSpPr>
        <p:spPr>
          <a:xfrm>
            <a:off x="1440862" y="3003890"/>
            <a:ext cx="614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交互动效基础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转化率不仅仅局限于产品本身，还与产品界面中的按钮布局有关</a:t>
            </a:r>
            <a:r>
              <a:rPr lang="zh-CN" altLang="en-US" sz="2400" dirty="0" smtClean="0"/>
              <a:t>，尤其</a:t>
            </a:r>
            <a:r>
              <a:rPr lang="zh-CN" altLang="en-US" sz="2400" dirty="0" smtClean="0"/>
              <a:t>体现在同类型的竞品对比中</a:t>
            </a:r>
            <a:r>
              <a:rPr lang="zh-CN" altLang="en-US" sz="2400" dirty="0" smtClean="0"/>
              <a:t>，按钮</a:t>
            </a:r>
            <a:r>
              <a:rPr lang="zh-CN" altLang="en-US" sz="2400" dirty="0" smtClean="0"/>
              <a:t>布局有也很大的学问，而支撑这些的便是“手势的点击区域”。</a:t>
            </a:r>
            <a:endParaRPr lang="zh-CN" altLang="en-US" sz="2400" dirty="0" smtClean="0"/>
          </a:p>
        </p:txBody>
      </p:sp>
      <p:sp>
        <p:nvSpPr>
          <p:cNvPr id="15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UI</a:t>
            </a:r>
            <a:r>
              <a:rPr lang="zh-CN" altLang="en-US" sz="2800" dirty="0" smtClean="0"/>
              <a:t>界面的交互设计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如何提升产品转化率</a:t>
            </a:r>
            <a:endParaRPr lang="zh-CN" altLang="en-US" sz="2400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D28CE99-5260-4E6E-8679-A9D25266F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1613" y="2643186"/>
            <a:ext cx="6372225" cy="3900489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2678684" y="2857095"/>
            <a:ext cx="5065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en-US" sz="2400" dirty="0" smtClean="0">
                <a:solidFill>
                  <a:schemeClr val="bg1"/>
                </a:solidFill>
              </a:rPr>
              <a:t>底部操作区域坚持</a:t>
            </a:r>
            <a:r>
              <a:rPr lang="en-US" sz="2400" dirty="0" smtClean="0">
                <a:solidFill>
                  <a:schemeClr val="bg1"/>
                </a:solidFill>
              </a:rPr>
              <a:t>50%</a:t>
            </a:r>
            <a:r>
              <a:rPr lang="zh-CN" altLang="en-US" sz="2400" dirty="0" smtClean="0">
                <a:solidFill>
                  <a:schemeClr val="bg1"/>
                </a:solidFill>
              </a:rPr>
              <a:t>法则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1692847" y="3728633"/>
            <a:ext cx="4779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en-US" sz="2400" dirty="0" smtClean="0">
                <a:solidFill>
                  <a:schemeClr val="bg1"/>
                </a:solidFill>
              </a:rPr>
              <a:t>不要在界面中上区域放置关键功能操作按钮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2821559" y="4643033"/>
            <a:ext cx="4779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en-US" sz="2400" dirty="0" smtClean="0">
                <a:solidFill>
                  <a:schemeClr val="bg1"/>
                </a:solidFill>
              </a:rPr>
              <a:t>将返回功能点击困难化，有利于用户留存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1692847" y="5571720"/>
            <a:ext cx="4779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en-US" sz="2400" dirty="0" smtClean="0">
                <a:solidFill>
                  <a:schemeClr val="bg1"/>
                </a:solidFill>
              </a:rPr>
              <a:t>手势交互的触发区域最好位于容易点击区域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36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交互设计努力去创造和建立的是人与产品及服务之间有意义的关系，出色的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界面交互设计能够有效提高界面的可用性，从而提升产品的用户体验。</a:t>
            </a:r>
            <a:endParaRPr lang="zh-CN" altLang="en-US" sz="2400" dirty="0" smtClean="0"/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UI</a:t>
            </a:r>
            <a:r>
              <a:rPr lang="zh-CN" altLang="en-US" sz="2800" dirty="0" smtClean="0"/>
              <a:t>界面的交互设计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793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400" dirty="0" smtClean="0"/>
              <a:t>3</a:t>
            </a:r>
            <a:r>
              <a:rPr lang="zh-CN" altLang="en-US" sz="2400" dirty="0" smtClean="0"/>
              <a:t>种新颖的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界面交互技巧</a:t>
            </a:r>
            <a:endParaRPr lang="zh-CN" altLang="en-US" sz="2400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80FFB01-E034-41A5-BA3A-89B4E18538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570" y="2749663"/>
            <a:ext cx="5026017" cy="366231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3407346" y="3442886"/>
            <a:ext cx="2079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1</a:t>
            </a:r>
            <a:r>
              <a:rPr lang="en-US" altLang="zh-CN" sz="2800" dirty="0" smtClean="0"/>
              <a:t>.</a:t>
            </a:r>
            <a:r>
              <a:rPr lang="en-US" sz="2800" dirty="0" smtClean="0"/>
              <a:t> Tab</a:t>
            </a:r>
            <a:r>
              <a:rPr lang="zh-CN" altLang="en-US" sz="2800" dirty="0" smtClean="0"/>
              <a:t>浓缩</a:t>
            </a:r>
            <a:endParaRPr lang="zh-CN" altLang="zh-CN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1943100" y="5057375"/>
            <a:ext cx="2400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2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创建沉浸式</a:t>
            </a:r>
            <a:endParaRPr lang="zh-CN" altLang="zh-CN" sz="28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4600575" y="5057375"/>
            <a:ext cx="2357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/>
              <a:t>3</a:t>
            </a:r>
            <a:r>
              <a:rPr lang="en-US" altLang="zh-CN" sz="2800" dirty="0" smtClean="0"/>
              <a:t>.</a:t>
            </a:r>
            <a:r>
              <a:rPr lang="en-US" sz="2800" b="1" dirty="0" smtClean="0"/>
              <a:t> </a:t>
            </a:r>
            <a:r>
              <a:rPr lang="en-US" sz="2800" dirty="0" smtClean="0"/>
              <a:t>Z</a:t>
            </a:r>
            <a:r>
              <a:rPr lang="zh-CN" altLang="en-US" sz="2800" dirty="0" smtClean="0"/>
              <a:t>轴延展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中常常能够看到一些演示动效，从而形象的表现出界面的功能，并且使界面的视觉表现效果更加生动。本节将带领读者一起制作一个二维码扫描动效，该动效主要中通过基础变化与蒙版相结合来实现的。完成该动效的制作后，我们还需要将其输出为</a:t>
            </a:r>
            <a:r>
              <a:rPr lang="en-US" sz="2400" dirty="0" smtClean="0"/>
              <a:t>GIF</a:t>
            </a:r>
            <a:r>
              <a:rPr lang="zh-CN" altLang="en-US" sz="2400" dirty="0" smtClean="0"/>
              <a:t>格式的动画图片。</a:t>
            </a:r>
            <a:endParaRPr lang="zh-CN" altLang="en-US" sz="2400" dirty="0" smtClean="0"/>
          </a:p>
        </p:txBody>
      </p:sp>
      <p:sp>
        <p:nvSpPr>
          <p:cNvPr id="5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UI</a:t>
            </a:r>
            <a:r>
              <a:rPr lang="zh-CN" altLang="en-US" sz="2800" dirty="0" smtClean="0"/>
              <a:t>界面的交互设计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制作二维码扫描动效并输出</a:t>
            </a:r>
            <a:endParaRPr lang="zh-CN" altLang="en-US" sz="2400" dirty="0"/>
          </a:p>
        </p:txBody>
      </p:sp>
      <p:pic>
        <p:nvPicPr>
          <p:cNvPr id="7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785814" y="5918155"/>
            <a:ext cx="3214687" cy="46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源文件：源文件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</a:t>
            </a:r>
            <a:r>
              <a:rPr lang="en-US" sz="1050" dirty="0" smtClean="0"/>
              <a:t>2-4-4.aep</a:t>
            </a:r>
            <a:endParaRPr lang="en-US" sz="1050" dirty="0" smtClean="0"/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视　频：视频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</a:t>
            </a:r>
            <a:r>
              <a:rPr lang="en-US" sz="1050" dirty="0" smtClean="0"/>
              <a:t>2-4-4.mp4</a:t>
            </a:r>
            <a:endParaRPr lang="en-US" altLang="zh-CN" sz="1050" dirty="0" smtClean="0"/>
          </a:p>
        </p:txBody>
      </p:sp>
      <p:pic>
        <p:nvPicPr>
          <p:cNvPr id="36867" name="Picture 3" descr="snap149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3" y="3440830"/>
            <a:ext cx="1271588" cy="2436095"/>
          </a:xfrm>
          <a:prstGeom prst="rect">
            <a:avLst/>
          </a:prstGeom>
          <a:noFill/>
        </p:spPr>
      </p:pic>
      <p:pic>
        <p:nvPicPr>
          <p:cNvPr id="36866" name="Picture 2" descr="snap149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0289" y="3431304"/>
            <a:ext cx="1271588" cy="2436095"/>
          </a:xfrm>
          <a:prstGeom prst="rect">
            <a:avLst/>
          </a:prstGeom>
          <a:noFill/>
        </p:spPr>
      </p:pic>
      <p:pic>
        <p:nvPicPr>
          <p:cNvPr id="36865" name="Picture 1" descr="snap149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57613" y="3436068"/>
            <a:ext cx="1271588" cy="2436095"/>
          </a:xfrm>
          <a:prstGeom prst="rect">
            <a:avLst/>
          </a:prstGeom>
          <a:noFill/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1733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3467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520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交互动效与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交互动效的发展</a:t>
            </a:r>
            <a:endParaRPr lang="zh-CN" altLang="en-US" sz="24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在偏平化设计兴起之后，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动效的设计应用越来越多。扁平化设计的好处在于用户的注意力可以集中在界面的核心信息上，将对用户无效的设计元素去掉，不被设计所打扰分散注意力，使用户体验更加的纯粹自然。这个思路是对的，回归了产品设计的本质，就是为用户提供更好的使用体验，其次才是精美的界面设计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但是，过于扁平化的设计，也会带来新的问题，一些复杂的层级关系如何展现？用户如何被引导和吸引？这与用户在现实世界中的自然感受很不一致，所以</a:t>
            </a:r>
            <a:r>
              <a:rPr lang="en-US" sz="2400" dirty="0" smtClean="0"/>
              <a:t>Google</a:t>
            </a:r>
            <a:r>
              <a:rPr lang="zh-CN" altLang="en-US" sz="2400" dirty="0" smtClean="0"/>
              <a:t>推出了</a:t>
            </a:r>
            <a:r>
              <a:rPr lang="en-US" sz="2400" dirty="0" smtClean="0"/>
              <a:t>Material Design</a:t>
            </a:r>
            <a:r>
              <a:rPr lang="zh-CN" altLang="en-US" sz="2400" dirty="0" smtClean="0"/>
              <a:t>设计语言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A55752E-3F88-4471-9ED5-196AD8CB3503}"/>
              </a:ext>
            </a:extLst>
          </p:cNvPr>
          <p:cNvSpPr/>
          <p:nvPr/>
        </p:nvSpPr>
        <p:spPr>
          <a:xfrm>
            <a:off x="929541" y="2520890"/>
            <a:ext cx="7464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14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交互动效与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优秀的交互动效具有哪些特点</a:t>
            </a:r>
            <a:endParaRPr lang="zh-CN" altLang="en-US" sz="2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优秀的交互动效设计在用户操作过程中往往会被无视，而糟糕的交互动效却迫使用户去注意界面，而非内容本身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优秀的交互动效设计具有如下特点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628650" indent="442913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2400" dirty="0" smtClean="0"/>
              <a:t>快速</a:t>
            </a:r>
            <a:r>
              <a:rPr lang="zh-CN" altLang="en-US" sz="2400" dirty="0" smtClean="0"/>
              <a:t>并且流畅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 marL="628650" indent="442913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2400" dirty="0" smtClean="0"/>
              <a:t>给</a:t>
            </a:r>
            <a:r>
              <a:rPr lang="zh-CN" altLang="en-US" sz="2400" dirty="0" smtClean="0"/>
              <a:t>交互以恰当的反馈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 marL="628650" indent="442913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2400" dirty="0" smtClean="0"/>
              <a:t>提升</a:t>
            </a:r>
            <a:r>
              <a:rPr lang="zh-CN" altLang="en-US" sz="2400" dirty="0" smtClean="0"/>
              <a:t>用户的操作感受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 marL="628650" indent="442913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2400" dirty="0" smtClean="0"/>
              <a:t>为</a:t>
            </a:r>
            <a:r>
              <a:rPr lang="zh-CN" altLang="en-US" sz="2400" dirty="0" smtClean="0"/>
              <a:t>用户提供良好的视觉效果。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058524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4" y="1469858"/>
            <a:ext cx="31861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随着技术的不断发展，动态交互效果越来越多的被应用于实际的项目中。手机、网页等等媒介都在大范围应用，为什么动态交互效果越来越吃香？它有哪些优势呢？</a:t>
            </a:r>
            <a:endParaRPr lang="en-US" altLang="zh-CN" sz="2400" dirty="0" smtClean="0"/>
          </a:p>
        </p:txBody>
      </p:sp>
      <p:sp>
        <p:nvSpPr>
          <p:cNvPr id="14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交互动效与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交互动效的优势是什么</a:t>
            </a:r>
            <a:endParaRPr lang="zh-CN" altLang="en-US" sz="2400" dirty="0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3B3CCDF-63F2-47D6-A2F1-7E9726A9A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157" y="1514476"/>
            <a:ext cx="4387592" cy="438759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4250310" y="2056994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展示产品功能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6493448" y="2056994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更有利于品牌建设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4250310" y="4342993"/>
            <a:ext cx="2079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3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有利于展示交互原型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DBB6C18-CF54-43F9-B95B-08406F61FEB7}"/>
              </a:ext>
            </a:extLst>
          </p:cNvPr>
          <p:cNvSpPr/>
          <p:nvPr/>
        </p:nvSpPr>
        <p:spPr>
          <a:xfrm>
            <a:off x="6493448" y="4342993"/>
            <a:ext cx="20790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en-US" sz="2800" dirty="0" smtClean="0">
                <a:solidFill>
                  <a:schemeClr val="bg1"/>
                </a:solidFill>
              </a:rPr>
              <a:t>4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</a:rPr>
              <a:t>增加产品的亲和力和趣味性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10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872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功能型</a:t>
            </a:r>
            <a:r>
              <a:rPr lang="zh-CN" altLang="en-US" sz="2400" dirty="0" smtClean="0"/>
              <a:t>动效多适用于产品设计，是</a:t>
            </a:r>
            <a:r>
              <a:rPr lang="en-US" sz="2400" dirty="0" smtClean="0"/>
              <a:t>UI</a:t>
            </a:r>
            <a:r>
              <a:rPr lang="zh-CN" altLang="en-US" sz="2400" dirty="0" smtClean="0"/>
              <a:t>界面交互设计中最常见的动效类型，当用户与界面进行交互时所产生的动效都可以认为是功能型动效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展示型动效主要是</a:t>
            </a:r>
            <a:r>
              <a:rPr lang="zh-CN" altLang="en-US" sz="2400" dirty="0" smtClean="0"/>
              <a:t>指用于</a:t>
            </a:r>
            <a:r>
              <a:rPr lang="zh-CN" altLang="en-US" sz="2400" dirty="0" smtClean="0"/>
              <a:t>展示酷炫的动画效果或者对产品功能进行演示的动效设计，这类动效相对来说比功能性动效要复杂，但是在实际的界面交互设计中应用较少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14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交互动效与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功能型动效与展示型动效</a:t>
            </a:r>
            <a:endParaRPr lang="zh-CN" altLang="en-US" sz="2400" dirty="0"/>
          </a:p>
        </p:txBody>
      </p:sp>
      <p:pic>
        <p:nvPicPr>
          <p:cNvPr id="15365" name="Picture 5" descr="snap102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2" y="4184649"/>
            <a:ext cx="1011238" cy="2011363"/>
          </a:xfrm>
          <a:prstGeom prst="rect">
            <a:avLst/>
          </a:prstGeom>
          <a:noFill/>
        </p:spPr>
      </p:pic>
      <p:pic>
        <p:nvPicPr>
          <p:cNvPr id="15364" name="Picture 4" descr="snap102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1639" y="4194174"/>
            <a:ext cx="1000125" cy="2011363"/>
          </a:xfrm>
          <a:prstGeom prst="rect">
            <a:avLst/>
          </a:prstGeom>
          <a:noFill/>
        </p:spPr>
      </p:pic>
      <p:pic>
        <p:nvPicPr>
          <p:cNvPr id="15362" name="Picture 2" descr="snap102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8918" y="4184649"/>
            <a:ext cx="1000125" cy="2011363"/>
          </a:xfrm>
          <a:prstGeom prst="rect">
            <a:avLst/>
          </a:prstGeom>
          <a:noFill/>
        </p:spPr>
      </p:pic>
      <p:pic>
        <p:nvPicPr>
          <p:cNvPr id="15361" name="Picture 1" descr="snap102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98" y="4179886"/>
            <a:ext cx="1000125" cy="2011363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517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689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862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5372" name="Picture 12" descr="snap766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72048" y="4238626"/>
            <a:ext cx="11557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 descr="snap766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00772" y="4224338"/>
            <a:ext cx="11557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4" descr="snap766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15216" y="4224337"/>
            <a:ext cx="11557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58513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界面背景图片的滚动切换是最基础的一种动效表现形式，在实现过程中只需要通过背景图片的位置移动即可实现，在本节中将带领读者完成一个界面背景切换的动效，通过该动效的制作掌握基础属性的设置和操作方法。</a:t>
            </a:r>
            <a:endParaRPr lang="en-US" altLang="zh-CN" sz="2400" dirty="0" smtClean="0"/>
          </a:p>
        </p:txBody>
      </p:sp>
      <p:sp>
        <p:nvSpPr>
          <p:cNvPr id="9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交互动效与</a:t>
            </a:r>
            <a:r>
              <a:rPr lang="en-US" sz="2800" dirty="0" smtClean="0"/>
              <a:t>UI</a:t>
            </a:r>
            <a:r>
              <a:rPr lang="zh-CN" altLang="en-US" sz="2800" dirty="0" smtClean="0"/>
              <a:t>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制作背景切换交互动效</a:t>
            </a:r>
            <a:endParaRPr lang="zh-CN" altLang="en-US" sz="2400" dirty="0"/>
          </a:p>
        </p:txBody>
      </p:sp>
      <p:pic>
        <p:nvPicPr>
          <p:cNvPr id="14341" name="Picture 5" descr="snap149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3143250"/>
            <a:ext cx="1330111" cy="2389034"/>
          </a:xfrm>
          <a:prstGeom prst="rect">
            <a:avLst/>
          </a:prstGeom>
          <a:noFill/>
        </p:spPr>
      </p:pic>
      <p:pic>
        <p:nvPicPr>
          <p:cNvPr id="14340" name="Picture 4" descr="snap14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7424" y="3133725"/>
            <a:ext cx="1343025" cy="2389035"/>
          </a:xfrm>
          <a:prstGeom prst="rect">
            <a:avLst/>
          </a:prstGeom>
          <a:noFill/>
        </p:spPr>
      </p:pic>
      <p:pic>
        <p:nvPicPr>
          <p:cNvPr id="14339" name="Picture 3" descr="snap149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9039" y="3138488"/>
            <a:ext cx="1330111" cy="2389034"/>
          </a:xfrm>
          <a:prstGeom prst="rect">
            <a:avLst/>
          </a:prstGeom>
          <a:noFill/>
        </p:spPr>
      </p:pic>
      <p:pic>
        <p:nvPicPr>
          <p:cNvPr id="14338" name="Picture 2" descr="snap149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6362" y="3143250"/>
            <a:ext cx="1343025" cy="2389035"/>
          </a:xfrm>
          <a:prstGeom prst="rect">
            <a:avLst/>
          </a:prstGeom>
          <a:noFill/>
        </p:spPr>
      </p:pic>
      <p:pic>
        <p:nvPicPr>
          <p:cNvPr id="14337" name="Picture 1" descr="snap1495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29401" y="3133725"/>
            <a:ext cx="1343025" cy="2389035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528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704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881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75F2595-65C3-4364-83C0-266E50B12FE1}"/>
              </a:ext>
            </a:extLst>
          </p:cNvPr>
          <p:cNvSpPr/>
          <p:nvPr/>
        </p:nvSpPr>
        <p:spPr>
          <a:xfrm>
            <a:off x="785814" y="5589543"/>
            <a:ext cx="3214687" cy="46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源文件：源文件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\2-1-5.aep</a:t>
            </a:r>
            <a:endParaRPr lang="en-US" sz="1050" dirty="0" smtClean="0"/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zh-CN" altLang="en-US" sz="1050" dirty="0" smtClean="0"/>
              <a:t>视　频：视频</a:t>
            </a:r>
            <a:r>
              <a:rPr lang="en-US" sz="1050" dirty="0" smtClean="0"/>
              <a:t>\</a:t>
            </a:r>
            <a:r>
              <a:rPr lang="zh-CN" altLang="en-US" sz="1050" dirty="0" smtClean="0"/>
              <a:t>第</a:t>
            </a:r>
            <a:r>
              <a:rPr lang="en-US" sz="1050" dirty="0" smtClean="0"/>
              <a:t>2</a:t>
            </a:r>
            <a:r>
              <a:rPr lang="zh-CN" altLang="en-US" sz="1050" dirty="0" smtClean="0"/>
              <a:t>章</a:t>
            </a:r>
            <a:r>
              <a:rPr lang="en-US" sz="1050" dirty="0" smtClean="0"/>
              <a:t>\2-1-5mp4</a:t>
            </a:r>
            <a:endParaRPr lang="en-US" altLang="zh-CN" sz="1050" dirty="0" smtClean="0"/>
          </a:p>
        </p:txBody>
      </p:sp>
    </p:spTree>
    <p:extLst>
      <p:ext uri="{BB962C8B-B14F-4D97-AF65-F5344CB8AC3E}">
        <p14:creationId xmlns:p14="http://schemas.microsoft.com/office/powerpoint/2010/main" xmlns="" val="248845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人们的大脑会对动态事物（例如：对象的移动、变形、变色等）保等敏感，在界面中加入一些平滑舒适的过渡转场效果，不仅能够让界面显得更加生动，更能够帮助用户理解界面前后变化的逻辑关系。</a:t>
            </a:r>
            <a:endParaRPr lang="en-US" altLang="zh-CN" sz="2400" dirty="0" smtClean="0"/>
          </a:p>
        </p:txBody>
      </p:sp>
      <p:sp>
        <p:nvSpPr>
          <p:cNvPr id="13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转场过渡</a:t>
            </a:r>
            <a:endParaRPr lang="zh-CN" altLang="en-US" sz="2400" dirty="0"/>
          </a:p>
        </p:txBody>
      </p:sp>
      <p:pic>
        <p:nvPicPr>
          <p:cNvPr id="13313" name="Picture 1" descr="snap145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3" y="3143251"/>
            <a:ext cx="1814749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snap145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6042" y="3157538"/>
            <a:ext cx="1814749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snap145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0565" y="3171826"/>
            <a:ext cx="1814749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snap1456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9848" y="3171826"/>
            <a:ext cx="1814749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2038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xmlns="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xmlns="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96344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75F2595-65C3-4364-83C0-266E50B12FE1}"/>
              </a:ext>
            </a:extLst>
          </p:cNvPr>
          <p:cNvSpPr/>
          <p:nvPr/>
        </p:nvSpPr>
        <p:spPr>
          <a:xfrm>
            <a:off x="671513" y="1469859"/>
            <a:ext cx="7900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在现实空间中，物体存在近大远小的原则，运动则会表现为近快远慢。当界面中的元素存不同的层级时，恰当的动效可以帮助用户理清前后位置关系，通过动效能够体现出整个界面的空间感。</a:t>
            </a:r>
            <a:endParaRPr lang="en-US" altLang="zh-CN" sz="2400" dirty="0" smtClean="0"/>
          </a:p>
        </p:txBody>
      </p:sp>
      <p:sp>
        <p:nvSpPr>
          <p:cNvPr id="12" name="文本框 7">
            <a:extLst>
              <a:ext uri="{FF2B5EF4-FFF2-40B4-BE49-F238E27FC236}">
                <a16:creationId xmlns:a16="http://schemas.microsoft.com/office/drawing/2014/main" xmlns="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交互动效的应用方式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D423A49-15D4-4B9B-A411-894A53436A6D}"/>
              </a:ext>
            </a:extLst>
          </p:cNvPr>
          <p:cNvSpPr/>
          <p:nvPr/>
        </p:nvSpPr>
        <p:spPr>
          <a:xfrm>
            <a:off x="1385542" y="909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dirty="0" smtClean="0"/>
              <a:t>层级展示</a:t>
            </a:r>
            <a:endParaRPr lang="zh-CN" altLang="en-US" sz="2400" dirty="0"/>
          </a:p>
        </p:txBody>
      </p:sp>
      <p:pic>
        <p:nvPicPr>
          <p:cNvPr id="12293" name="Picture 5" descr="snap100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3100387"/>
            <a:ext cx="1378808" cy="2452688"/>
          </a:xfrm>
          <a:prstGeom prst="rect">
            <a:avLst/>
          </a:prstGeom>
          <a:noFill/>
        </p:spPr>
      </p:pic>
      <p:pic>
        <p:nvPicPr>
          <p:cNvPr id="12292" name="Picture 4" descr="snap100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3105150"/>
            <a:ext cx="1378808" cy="2452688"/>
          </a:xfrm>
          <a:prstGeom prst="rect">
            <a:avLst/>
          </a:prstGeom>
          <a:noFill/>
        </p:spPr>
      </p:pic>
      <p:pic>
        <p:nvPicPr>
          <p:cNvPr id="12291" name="Picture 3" descr="snap100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3109912"/>
            <a:ext cx="1378808" cy="2452688"/>
          </a:xfrm>
          <a:prstGeom prst="rect">
            <a:avLst/>
          </a:prstGeom>
          <a:noFill/>
        </p:spPr>
      </p:pic>
      <p:pic>
        <p:nvPicPr>
          <p:cNvPr id="12290" name="Picture 2" descr="snap100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38" y="3114675"/>
            <a:ext cx="1378808" cy="2452688"/>
          </a:xfrm>
          <a:prstGeom prst="rect">
            <a:avLst/>
          </a:prstGeom>
          <a:noFill/>
        </p:spPr>
      </p:pic>
      <p:pic>
        <p:nvPicPr>
          <p:cNvPr id="12289" name="Picture 1" descr="snap1003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23" y="3119437"/>
            <a:ext cx="1378808" cy="2452688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3524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528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704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881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1512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4486</TotalTime>
  <Words>1723</Words>
  <Application>Microsoft Office PowerPoint</Application>
  <PresentationFormat>全屏显示(4:3)</PresentationFormat>
  <Paragraphs>153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zzzzzzzzzzzzzzzzzzzz</cp:lastModifiedBy>
  <cp:revision>290</cp:revision>
  <dcterms:created xsi:type="dcterms:W3CDTF">2018-03-02T06:04:30Z</dcterms:created>
  <dcterms:modified xsi:type="dcterms:W3CDTF">2020-03-02T07:48:20Z</dcterms:modified>
</cp:coreProperties>
</file>